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6.wmf" ContentType="image/x-wmf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22.wmf" ContentType="image/x-wmf"/>
  <Override PartName="/ppt/media/image10.png" ContentType="image/png"/>
  <Override PartName="/ppt/media/image23.wmf" ContentType="image/x-wmf"/>
  <Override PartName="/ppt/media/image11.png" ContentType="image/png"/>
  <Override PartName="/ppt/media/image24.wmf" ContentType="image/x-wmf"/>
  <Override PartName="/ppt/media/image12.png" ContentType="image/png"/>
  <Override PartName="/ppt/media/image13.png" ContentType="image/png"/>
  <Override PartName="/ppt/media/image14.png" ContentType="image/png"/>
  <Override PartName="/ppt/media/image27.wmf" ContentType="image/x-wmf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wmf" ContentType="image/x-wmf"/>
  <Override PartName="/ppt/media/image25.png" ContentType="image/png"/>
  <Override PartName="/ppt/media/image26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4" descr=""/>
          <p:cNvPicPr/>
          <p:nvPr/>
        </p:nvPicPr>
        <p:blipFill>
          <a:blip r:embed="rId2"/>
          <a:stretch/>
        </p:blipFill>
        <p:spPr>
          <a:xfrm>
            <a:off x="3492000" y="252000"/>
            <a:ext cx="2159280" cy="1010880"/>
          </a:xfrm>
          <a:prstGeom prst="rect">
            <a:avLst/>
          </a:prstGeom>
          <a:ln>
            <a:noFill/>
          </a:ln>
        </p:spPr>
      </p:pic>
      <p:pic>
        <p:nvPicPr>
          <p:cNvPr id="1" name="Image 10" descr=""/>
          <p:cNvPicPr/>
          <p:nvPr/>
        </p:nvPicPr>
        <p:blipFill>
          <a:blip r:embed="rId3"/>
          <a:stretch/>
        </p:blipFill>
        <p:spPr>
          <a:xfrm>
            <a:off x="35640" y="1772640"/>
            <a:ext cx="1583280" cy="3482280"/>
          </a:xfrm>
          <a:prstGeom prst="rect">
            <a:avLst/>
          </a:prstGeom>
          <a:ln>
            <a:noFill/>
          </a:ln>
        </p:spPr>
      </p:pic>
      <p:pic>
        <p:nvPicPr>
          <p:cNvPr id="2" name="Image 7" descr=""/>
          <p:cNvPicPr/>
          <p:nvPr/>
        </p:nvPicPr>
        <p:blipFill>
          <a:blip r:embed="rId4"/>
          <a:stretch/>
        </p:blipFill>
        <p:spPr>
          <a:xfrm>
            <a:off x="7524720" y="1772640"/>
            <a:ext cx="1583280" cy="348228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9143280" cy="1151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0" name="Image 7" descr=""/>
          <p:cNvPicPr/>
          <p:nvPr/>
        </p:nvPicPr>
        <p:blipFill>
          <a:blip r:embed="rId2"/>
          <a:stretch/>
        </p:blipFill>
        <p:spPr>
          <a:xfrm>
            <a:off x="143640" y="6309360"/>
            <a:ext cx="899280" cy="420840"/>
          </a:xfrm>
          <a:prstGeom prst="rect">
            <a:avLst/>
          </a:prstGeom>
          <a:ln>
            <a:noFill/>
          </a:ln>
        </p:spPr>
      </p:pic>
      <p:pic>
        <p:nvPicPr>
          <p:cNvPr id="41" name="Image 5" descr=""/>
          <p:cNvPicPr/>
          <p:nvPr/>
        </p:nvPicPr>
        <p:blipFill>
          <a:blip r:embed="rId3"/>
          <a:stretch/>
        </p:blipFill>
        <p:spPr>
          <a:xfrm>
            <a:off x="72000" y="198000"/>
            <a:ext cx="406080" cy="75528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7" descr=""/>
          <p:cNvPicPr/>
          <p:nvPr/>
        </p:nvPicPr>
        <p:blipFill>
          <a:blip r:embed="rId2"/>
          <a:stretch/>
        </p:blipFill>
        <p:spPr>
          <a:xfrm>
            <a:off x="143640" y="6309360"/>
            <a:ext cx="899280" cy="42084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0" y="0"/>
            <a:ext cx="9143280" cy="1151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0" name="Image 12" descr=""/>
          <p:cNvPicPr/>
          <p:nvPr/>
        </p:nvPicPr>
        <p:blipFill>
          <a:blip r:embed="rId3"/>
          <a:stretch/>
        </p:blipFill>
        <p:spPr>
          <a:xfrm>
            <a:off x="72000" y="198000"/>
            <a:ext cx="406080" cy="755280"/>
          </a:xfrm>
          <a:prstGeom prst="rect">
            <a:avLst/>
          </a:prstGeom>
          <a:ln>
            <a:noFill/>
          </a:ln>
        </p:spPr>
      </p:pic>
      <p:sp>
        <p:nvSpPr>
          <p:cNvPr id="81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Relationship Id="rId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://webstat.banque-france.fr/" TargetMode="External"/><Relationship Id="rId2" Type="http://schemas.openxmlformats.org/officeDocument/2006/relationships/hyperlink" Target="http://webstat.banque-france.fr/" TargetMode="External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619640" y="2835000"/>
            <a:ext cx="5904360" cy="160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fr-FR" sz="3000" spc="-1" strike="noStrike" cap="all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DEFAILLANCES DES ENTREPRISES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1400" spc="-1" strike="noStrike" cap="all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Rencontre du CRIES de la Région Ile de France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1400" spc="-1" strike="noStrike" cap="all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Jeudi 7 décembre 2017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5004000" y="5661360"/>
            <a:ext cx="359856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fr-FR" sz="1200" spc="-1" strike="noStrike" cap="all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Patrick JABY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200" spc="-1" strike="noStrike" cap="all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Directeur des Affaires régionales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200" spc="-1" strike="noStrike" cap="all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Banque de FRANCE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7019280" y="6489360"/>
            <a:ext cx="1583280" cy="2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  <a:spcBef>
                <a:spcPts val="181"/>
              </a:spcBef>
            </a:pPr>
            <a:r>
              <a:rPr b="1" lang="fr-FR" sz="900" spc="-1" strike="noStrike" cap="all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07/12/2017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 longue période,  une évolution parallèle pour les TPE, les PME et l’ensemble des entreprises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7" name="Picture 2" descr=""/>
          <p:cNvPicPr/>
          <p:nvPr/>
        </p:nvPicPr>
        <p:blipFill>
          <a:blip r:embed="rId1"/>
          <a:stretch/>
        </p:blipFill>
        <p:spPr>
          <a:xfrm>
            <a:off x="1560600" y="1440000"/>
            <a:ext cx="6044040" cy="45252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encours de crédit portés par les entreprises défaillantes ne représentent que 0,4% des encours déclarés a la banque de FRANCE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>
            <a:off x="2122920" y="1440000"/>
            <a:ext cx="4920120" cy="45252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Ces encours concernent principalement les petites entreprises et très peu les grandes entreprises et ETI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5" name="Picture 2" descr=""/>
          <p:cNvPicPr/>
          <p:nvPr/>
        </p:nvPicPr>
        <p:blipFill>
          <a:blip r:embed="rId1"/>
          <a:stretch/>
        </p:blipFill>
        <p:spPr>
          <a:xfrm>
            <a:off x="2105640" y="1440000"/>
            <a:ext cx="4954320" cy="45252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fr-FR" sz="2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Évolutions comparées France – Ile de France 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6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recul des défaillances UN PEU MOINS RAPIDE EN ILE DE France que dans la France entière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9" name="Picture 2" descr=""/>
          <p:cNvPicPr/>
          <p:nvPr/>
        </p:nvPicPr>
        <p:blipFill>
          <a:blip r:embed="rId1"/>
          <a:stretch/>
        </p:blipFill>
        <p:spPr>
          <a:xfrm>
            <a:off x="1477800" y="1440000"/>
            <a:ext cx="6210000" cy="452520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fr-FR" sz="2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défaillances en ile de France :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13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mêmes secteurs majoritaires, construction et commerce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3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Forte représentation  également de l’hébergement-restauration  (mais amélioration moins rapide que sur France entière)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4"/>
          <p:cNvSpPr/>
          <p:nvPr/>
        </p:nvSpPr>
        <p:spPr>
          <a:xfrm>
            <a:off x="468000" y="14400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2000" indent="-251280">
              <a:lnSpc>
                <a:spcPct val="100000"/>
              </a:lnSpc>
              <a:spcBef>
                <a:spcPts val="519"/>
              </a:spcBef>
              <a:buClr>
                <a:srgbClr val="205aa7"/>
              </a:buClr>
              <a:buFont typeface="Wingdings" charset="2"/>
              <a:buChar char=""/>
            </a:pPr>
            <a:r>
              <a:rPr b="0" lang="fr-FR" sz="26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défaillances en Ile de France par secteurs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4" name="Table 5"/>
          <p:cNvGraphicFramePr/>
          <p:nvPr/>
        </p:nvGraphicFramePr>
        <p:xfrm>
          <a:off x="468360" y="2647440"/>
          <a:ext cx="8228880" cy="2430720"/>
        </p:xfrm>
        <a:graphic>
          <a:graphicData uri="http://schemas.openxmlformats.org/drawingml/2006/table">
            <a:tbl>
              <a:tblPr/>
              <a:tblGrid>
                <a:gridCol w="748080"/>
                <a:gridCol w="748080"/>
                <a:gridCol w="748080"/>
                <a:gridCol w="748080"/>
                <a:gridCol w="748080"/>
                <a:gridCol w="748080"/>
                <a:gridCol w="748080"/>
                <a:gridCol w="748080"/>
                <a:gridCol w="748080"/>
                <a:gridCol w="748080"/>
                <a:gridCol w="748440"/>
              </a:tblGrid>
              <a:tr h="264240"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sept-16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sept-17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 gridSpan="2">
                  <a:txBody>
                    <a:bodyPr lIns="9000" rIns="9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TCA 2017/2016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 gridSpan="3">
                  <a:txBody>
                    <a:bodyPr lIns="9000" rIns="9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AZ Agriculture, Sylviculture et Pêche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>
                  <a:txBody>
                    <a:bodyPr lIns="9000" rIns="9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BE Industrie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646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594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 gridSpan="2">
                  <a:txBody>
                    <a:bodyPr lIns="9000" rIns="9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FZ Construction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3 430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3 065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-11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 gridSpan="4">
                  <a:txBody>
                    <a:bodyPr lIns="9000" rIns="9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GZ Commerce - Réparation automobile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2 354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2 259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 gridSpan="3">
                  <a:txBody>
                    <a:bodyPr lIns="9000" rIns="9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HZ Transports et entreposage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644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694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 gridSpan="3">
                  <a:txBody>
                    <a:bodyPr lIns="9000" rIns="9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IZ Hébergement et Restauration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1 132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1 069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 gridSpan="3">
                  <a:txBody>
                    <a:bodyPr lIns="9000" rIns="9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JZ Information et Communication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657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615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 gridSpan="4">
                  <a:txBody>
                    <a:bodyPr lIns="9000" rIns="9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KZ Activités Financières et d'Assurance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239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-18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 gridSpan="3">
                  <a:txBody>
                    <a:bodyPr lIns="9000" rIns="9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LZ Activités Immobilières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371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276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-26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 gridSpan="4">
                  <a:txBody>
                    <a:bodyPr lIns="9000" rIns="9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MN Activités Techniques et Services Administratifs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1 867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1 732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 gridSpan="5">
                  <a:txBody>
                    <a:bodyPr lIns="9000" rIns="9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PS Enseignement, Santé, Action Sociale et Services aux Ménages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1 079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982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-9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 gridSpan="2">
                  <a:txBody>
                    <a:bodyPr lIns="9000" rIns="9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Ensemble de l'économie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12 485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11 568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000" rIns="9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2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3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fr-FR" sz="20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 Des évolutions particulières à la région ile de France 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12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ralentissement sur le dernier trimestre de la baisse des défaillances, contrairement à la France entière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12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baisse plus marquée  des défaillances dans les activités financières et immobilières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2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hausse continue et deux fois plus forte dans les transports et entreposage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Picture 1" descr=""/>
          <p:cNvPicPr/>
          <p:nvPr/>
        </p:nvPicPr>
        <p:blipFill>
          <a:blip r:embed="rId1"/>
          <a:stretch/>
        </p:blipFill>
        <p:spPr>
          <a:xfrm>
            <a:off x="457200" y="2679480"/>
            <a:ext cx="4037760" cy="2367000"/>
          </a:xfrm>
          <a:prstGeom prst="rect">
            <a:avLst/>
          </a:prstGeom>
          <a:ln>
            <a:noFill/>
          </a:ln>
        </p:spPr>
      </p:pic>
      <p:pic>
        <p:nvPicPr>
          <p:cNvPr id="179" name="Picture 2" descr=""/>
          <p:cNvPicPr/>
          <p:nvPr/>
        </p:nvPicPr>
        <p:blipFill>
          <a:blip r:embed="rId2"/>
          <a:stretch/>
        </p:blipFill>
        <p:spPr>
          <a:xfrm>
            <a:off x="4648320" y="2679480"/>
            <a:ext cx="4037760" cy="236700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2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3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fr-FR" sz="18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défaillances en ile de France par ancienneté 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12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part prépondérante des entreprises jeunes (&lt; 7 ans)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2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« mortalité »plus importante dans la tranche 4 – 7 ans en Ile de France tandis que cette « surmortalité » affecte  principalement  la tranche 0 – 3 ans en France entière 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Picture 2" descr=""/>
          <p:cNvPicPr/>
          <p:nvPr/>
        </p:nvPicPr>
        <p:blipFill>
          <a:blip r:embed="rId1"/>
          <a:stretch/>
        </p:blipFill>
        <p:spPr>
          <a:xfrm>
            <a:off x="121320" y="2277000"/>
            <a:ext cx="4305600" cy="2534040"/>
          </a:xfrm>
          <a:prstGeom prst="rect">
            <a:avLst/>
          </a:prstGeom>
          <a:ln>
            <a:noFill/>
          </a:ln>
        </p:spPr>
      </p:pic>
      <p:pic>
        <p:nvPicPr>
          <p:cNvPr id="184" name="Picture 3" descr=""/>
          <p:cNvPicPr/>
          <p:nvPr/>
        </p:nvPicPr>
        <p:blipFill>
          <a:blip r:embed="rId2"/>
          <a:stretch/>
        </p:blipFill>
        <p:spPr>
          <a:xfrm>
            <a:off x="4428000" y="2205000"/>
            <a:ext cx="4391640" cy="266364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fr-FR" sz="18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défaillances en ile de France par départements  en nombre :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paris et la Seine-Saint-Denis en tête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8" name="Picture 2" descr=""/>
          <p:cNvPicPr/>
          <p:nvPr/>
        </p:nvPicPr>
        <p:blipFill>
          <a:blip r:embed="rId1"/>
          <a:stretch/>
        </p:blipFill>
        <p:spPr>
          <a:xfrm>
            <a:off x="1833480" y="1904400"/>
            <a:ext cx="5498280" cy="359640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fr-FR" sz="18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défaillances en ile de France par départements  en évolution :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baisse générale, plus marquée en Seine-et-Marne, plus lente à Paris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2" name="Picture 2" descr=""/>
          <p:cNvPicPr/>
          <p:nvPr/>
        </p:nvPicPr>
        <p:blipFill>
          <a:blip r:embed="rId1"/>
          <a:stretch/>
        </p:blipFill>
        <p:spPr>
          <a:xfrm>
            <a:off x="2126880" y="1440000"/>
            <a:ext cx="4911840" cy="452520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 défaillances plus que compensées par le dynamisme des créations d’entreprises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Source INSEE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6" name="Picture 3" descr=""/>
          <p:cNvPicPr/>
          <p:nvPr/>
        </p:nvPicPr>
        <p:blipFill>
          <a:blip r:embed="rId1"/>
          <a:stretch/>
        </p:blipFill>
        <p:spPr>
          <a:xfrm>
            <a:off x="787680" y="1440000"/>
            <a:ext cx="7590600" cy="452520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Qu’appelle-t-on défaillance dans nos statistiques ?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4"/>
          <p:cNvSpPr/>
          <p:nvPr/>
        </p:nvSpPr>
        <p:spPr>
          <a:xfrm>
            <a:off x="468000" y="14400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2000" indent="-251280">
              <a:lnSpc>
                <a:spcPct val="100000"/>
              </a:lnSpc>
              <a:spcBef>
                <a:spcPts val="519"/>
              </a:spcBef>
              <a:buClr>
                <a:srgbClr val="205aa7"/>
              </a:buClr>
              <a:buFont typeface="Wingdings" charset="2"/>
              <a:buChar char=""/>
            </a:pPr>
            <a:r>
              <a:rPr b="0" lang="fr-FR" sz="26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fr-FR" sz="26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 n’existe pas de définition légale de la notion de « défaillance ».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0" lang="fr-FR" sz="26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Code du Commerce distingue deux grandes familles de procédures applicables aux entreprises en difficulté : les procédures amiables et les procédures collectives : seules ces dernières sont prises en compte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2000" indent="-251280">
              <a:lnSpc>
                <a:spcPct val="100000"/>
              </a:lnSpc>
              <a:spcBef>
                <a:spcPts val="479"/>
              </a:spcBef>
              <a:buClr>
                <a:srgbClr val="205aa7"/>
              </a:buClr>
              <a:buFont typeface="Wingdings" charset="2"/>
              <a:buChar char=""/>
            </a:pPr>
            <a:r>
              <a:rPr b="1" lang="fr-FR" sz="24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définition de la défaillance : la cessation de paiement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79"/>
              </a:spcBef>
              <a:buClr>
                <a:srgbClr val="205aa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entreprise est en </a:t>
            </a:r>
            <a:r>
              <a:rPr b="1" lang="fr-FR" sz="24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état de cessation des paiements lorsqu’elle est dans l’impossibilité de faire face au passif exigible avec son actif disponible</a:t>
            </a:r>
            <a:r>
              <a:rPr b="0" lang="fr-FR" sz="24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ce qui signifie qu’elle ne parvient plus à régler ses dettes (salariés, fournisseurs, Trésor Public, cotisations de sécurité sociale...)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59"/>
              </a:spcBef>
              <a:buClr>
                <a:srgbClr val="205aa7"/>
              </a:buClr>
              <a:buFont typeface="Arial"/>
              <a:buChar char="•"/>
            </a:pPr>
            <a:r>
              <a:rPr b="0" lang="fr-FR" sz="23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cessation de paiement donne lieu à l’ouverture d’une procédure judiciaire : redressement judiciaire ou liquidation judiciaire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79"/>
              </a:spcBef>
              <a:buClr>
                <a:srgbClr val="205aa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 dénombre les défaillances en termes </a:t>
            </a:r>
            <a:r>
              <a:rPr b="1" lang="fr-FR" sz="24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d’unités légales </a:t>
            </a:r>
            <a:r>
              <a:rPr b="0" lang="fr-FR" sz="24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entités identifiées par un numéro Siren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Focus sur l’industrie et la construction en ile de France : </a:t>
            </a:r>
            <a:r>
              <a:rPr b="1" lang="fr-FR" sz="20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repli sensible des défaillance depuis 2</a:t>
            </a:r>
            <a:r>
              <a:rPr b="1" lang="fr-FR" sz="2000" spc="-1" strike="noStrike" baseline="30000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ème</a:t>
            </a:r>
            <a:r>
              <a:rPr b="1" lang="fr-FR" sz="20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semestre 2016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0" name="Picture 2" descr=""/>
          <p:cNvPicPr/>
          <p:nvPr/>
        </p:nvPicPr>
        <p:blipFill>
          <a:blip r:embed="rId1"/>
          <a:stretch/>
        </p:blipFill>
        <p:spPr>
          <a:xfrm>
            <a:off x="1287720" y="1926720"/>
            <a:ext cx="6589800" cy="355176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fr-FR" sz="18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Focus sur les activités financières et immobilières en ile de France :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recul très net des défaillances à partir de début 2017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4" name="Picture 2" descr=""/>
          <p:cNvPicPr/>
          <p:nvPr/>
        </p:nvPicPr>
        <p:blipFill>
          <a:blip r:embed="rId1"/>
          <a:stretch/>
        </p:blipFill>
        <p:spPr>
          <a:xfrm>
            <a:off x="1440360" y="1926720"/>
            <a:ext cx="6284880" cy="355176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fr-FR" sz="20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Focus sur le transport-entreposage et l’hébergement-restauration en ile de France :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évolution très erratique, reflux récent qui reste à confirmer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8" name="Picture 2" descr=""/>
          <p:cNvPicPr/>
          <p:nvPr/>
        </p:nvPicPr>
        <p:blipFill>
          <a:blip r:embed="rId1"/>
          <a:stretch/>
        </p:blipFill>
        <p:spPr>
          <a:xfrm>
            <a:off x="1440360" y="1931400"/>
            <a:ext cx="6284880" cy="354204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Plus d’informations et actualisations regulières sur le site banque de france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4"/>
          <p:cNvSpPr/>
          <p:nvPr/>
        </p:nvSpPr>
        <p:spPr>
          <a:xfrm>
            <a:off x="468000" y="14400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2000" indent="-251280">
              <a:lnSpc>
                <a:spcPct val="100000"/>
              </a:lnSpc>
              <a:spcBef>
                <a:spcPts val="519"/>
              </a:spcBef>
              <a:buClr>
                <a:srgbClr val="205aa7"/>
              </a:buClr>
              <a:buFont typeface="Wingdings" charset="2"/>
              <a:buChar char=""/>
            </a:pPr>
            <a:r>
              <a:rPr b="0" lang="fr-FR" sz="2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http://</a:t>
            </a:r>
            <a:r>
              <a:rPr b="0" lang="fr-FR" sz="2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webstat.banque-france.fr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2000" indent="-251280">
              <a:lnSpc>
                <a:spcPct val="100000"/>
              </a:lnSpc>
              <a:spcBef>
                <a:spcPts val="519"/>
              </a:spcBef>
              <a:buClr>
                <a:srgbClr val="205aa7"/>
              </a:buClr>
              <a:buFont typeface="Wingdings" charset="2"/>
              <a:buChar char=""/>
            </a:pPr>
            <a:r>
              <a:rPr b="0" lang="fr-FR" sz="26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https://www.banque-france.fr/statistiques/chiffres-cles-france-et-etranger/defaillances-dentreprises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 stat info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6" name="Picture 2" descr=""/>
          <p:cNvPicPr/>
          <p:nvPr/>
        </p:nvPicPr>
        <p:blipFill>
          <a:blip r:embed="rId1"/>
          <a:stretch/>
        </p:blipFill>
        <p:spPr>
          <a:xfrm>
            <a:off x="609840" y="1440000"/>
            <a:ext cx="7945920" cy="452520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 webstat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0" name="Picture 2" descr=""/>
          <p:cNvPicPr/>
          <p:nvPr/>
        </p:nvPicPr>
        <p:blipFill>
          <a:blip r:embed="rId1"/>
          <a:stretch/>
        </p:blipFill>
        <p:spPr>
          <a:xfrm>
            <a:off x="595800" y="1440000"/>
            <a:ext cx="7974000" cy="452520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1619640" y="2835000"/>
            <a:ext cx="5904360" cy="12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3000" spc="-1" strike="noStrike" cap="all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Merci de votre attention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5004000" y="5661360"/>
            <a:ext cx="359856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fr-FR" sz="1200" spc="-1" strike="noStrike" cap="all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Patrick JABY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200" spc="-1" strike="noStrike" cap="all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Directeur des Affaires régionales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200" spc="-1" strike="noStrike" cap="all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Banque de FRANCE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7019280" y="6489360"/>
            <a:ext cx="1583280" cy="2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Qu’appelle-t-on défaillance dans nos statistiques ?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4"/>
          <p:cNvSpPr/>
          <p:nvPr/>
        </p:nvSpPr>
        <p:spPr>
          <a:xfrm>
            <a:off x="468000" y="14400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2000" indent="-251280">
              <a:lnSpc>
                <a:spcPct val="100000"/>
              </a:lnSpc>
              <a:spcBef>
                <a:spcPts val="360"/>
              </a:spcBef>
              <a:buClr>
                <a:srgbClr val="205aa7"/>
              </a:buClr>
              <a:buFont typeface="Wingdings" charset="2"/>
              <a:buChar char=""/>
            </a:pPr>
            <a:r>
              <a:rPr b="1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chroniques d’évènements judiciaires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360"/>
              </a:spcBef>
              <a:buClr>
                <a:srgbClr val="205aa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 appelle « chronique » les différents événements judiciaires relatifs à une entreprise.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360"/>
              </a:spcBef>
              <a:buClr>
                <a:srgbClr val="205aa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décision de mise en redressement judiciaire ou de liquidation judiciaire acte la cessation de paiement, donc la défaillance en termes financiers.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360"/>
              </a:spcBef>
              <a:buClr>
                <a:srgbClr val="205aa7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Pour chaque chronique, on dénombre une seule défaillance</a:t>
            </a:r>
            <a:r>
              <a:rPr b="0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360"/>
              </a:spcBef>
              <a:buClr>
                <a:srgbClr val="205aa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 considère qu’un plan de continuation ou de cession caractérise la fin d’une chronique.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380"/>
              </a:spcBef>
              <a:buClr>
                <a:srgbClr val="205aa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cas de nouveau redressement ou de décision de liquidation judiciaire après un plan de continuation ou de cession,  on comptabilise cette nouvelle procédure comme une nouvelle défaillance de l’unité légale</a:t>
            </a:r>
            <a:r>
              <a:rPr b="0" lang="fr-FR" sz="19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différents types d’évenements judiciaires recensés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1331640" y="1264320"/>
            <a:ext cx="6480000" cy="486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sources d’information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4"/>
          <p:cNvSpPr/>
          <p:nvPr/>
        </p:nvSpPr>
        <p:spPr>
          <a:xfrm>
            <a:off x="468000" y="14400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360"/>
              </a:spcBef>
              <a:buClr>
                <a:srgbClr val="205aa7"/>
              </a:buClr>
              <a:buFont typeface="Wingdings" charset="2"/>
              <a:buChar char=""/>
            </a:pPr>
            <a:r>
              <a:rPr b="0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informations sont recueillies automatiquement auprès des tribunaux de commerce via Infogreffe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360"/>
              </a:spcBef>
              <a:buClr>
                <a:srgbClr val="205aa7"/>
              </a:buClr>
              <a:buFont typeface="Wingdings" charset="2"/>
              <a:buChar char=""/>
            </a:pPr>
            <a:r>
              <a:rPr b="0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Elles sont enregistrées dans la base FIBEN (</a:t>
            </a:r>
            <a:r>
              <a:rPr b="1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</a:t>
            </a:r>
            <a:r>
              <a:rPr b="0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chier </a:t>
            </a:r>
            <a:r>
              <a:rPr b="1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</a:t>
            </a:r>
            <a:r>
              <a:rPr b="0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ancaire des </a:t>
            </a:r>
            <a:r>
              <a:rPr b="1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</a:t>
            </a:r>
            <a:r>
              <a:rPr b="0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treprises) de la Banque de France, </a:t>
            </a:r>
            <a:r>
              <a:rPr b="0" lang="fr-FR" sz="1800" spc="-1" strike="noStrike" u="sng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quelle que soit la taille de l’entreprise</a:t>
            </a:r>
            <a:r>
              <a:rPr b="0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360"/>
              </a:spcBef>
              <a:buClr>
                <a:srgbClr val="205aa7"/>
              </a:buClr>
              <a:buFont typeface="Wingdings" charset="2"/>
              <a:buChar char=""/>
            </a:pPr>
            <a:r>
              <a:rPr b="0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Pour réaliser des statistiques par taille d’entreprise, la Banque de France s’appuie  sur cette base FIBEN, qui couvre la quasi-totalité des unités légales dont le chiffre d’affaires est supérieur ou égal à 750 000 euros ou dont le montant moyen des engagements bancaires déclarés à la Centrale des risques de la Banque de France atteint 380 000 euros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diffusion des informations relatives aux défaillances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4"/>
          <p:cNvSpPr/>
          <p:nvPr/>
        </p:nvSpPr>
        <p:spPr>
          <a:xfrm>
            <a:off x="468000" y="14400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2000" indent="-251280">
              <a:lnSpc>
                <a:spcPct val="100000"/>
              </a:lnSpc>
              <a:spcBef>
                <a:spcPts val="360"/>
              </a:spcBef>
              <a:buClr>
                <a:srgbClr val="205aa7"/>
              </a:buClr>
              <a:buFont typeface="Wingdings" charset="2"/>
              <a:buChar char=""/>
            </a:pPr>
            <a:r>
              <a:rPr b="1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informations ne sont diffusées qu’à la profession bancaire dans le cadre de FIBEN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2000" indent="-251280">
              <a:lnSpc>
                <a:spcPct val="100000"/>
              </a:lnSpc>
              <a:spcBef>
                <a:spcPts val="360"/>
              </a:spcBef>
              <a:buClr>
                <a:srgbClr val="205aa7"/>
              </a:buClr>
              <a:buFont typeface="Wingdings" charset="2"/>
              <a:buChar char=""/>
            </a:pPr>
            <a:r>
              <a:rPr b="1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Elles ne peuvent pas être communiquées au-delà :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5200" indent="-456480">
              <a:lnSpc>
                <a:spcPct val="100000"/>
              </a:lnSpc>
              <a:spcBef>
                <a:spcPts val="360"/>
              </a:spcBef>
              <a:buClr>
                <a:srgbClr val="205aa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d’une durée de deux ans : redressement judiciaire,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5200" indent="-456480">
              <a:lnSpc>
                <a:spcPct val="100000"/>
              </a:lnSpc>
              <a:spcBef>
                <a:spcPts val="360"/>
              </a:spcBef>
              <a:buClr>
                <a:srgbClr val="205aa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la durée du plan de continuation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5200" indent="-456480">
              <a:lnSpc>
                <a:spcPct val="100000"/>
              </a:lnSpc>
              <a:spcBef>
                <a:spcPts val="360"/>
              </a:spcBef>
              <a:buClr>
                <a:srgbClr val="205aa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d’une durée de trois ans à compter de la cessation de la fonction de dirigeant ou de l’exercice de l’activité d’entrepreneur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5200" indent="-456480">
              <a:lnSpc>
                <a:spcPct val="100000"/>
              </a:lnSpc>
              <a:spcBef>
                <a:spcPts val="360"/>
              </a:spcBef>
              <a:buClr>
                <a:srgbClr val="205aa7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d’une période de quatre ans pour les autres informations  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2000" indent="-251280">
              <a:lnSpc>
                <a:spcPct val="100000"/>
              </a:lnSpc>
              <a:spcBef>
                <a:spcPts val="360"/>
              </a:spcBef>
              <a:buClr>
                <a:srgbClr val="205aa7"/>
              </a:buClr>
              <a:buFont typeface="Wingdings" charset="2"/>
              <a:buChar char=""/>
            </a:pPr>
            <a:r>
              <a:rPr b="0" lang="fr-FR" sz="18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données peuvent être conservées par la Banque de France dans FIBEN pendant une durée plus longue que celle de la diffusion. Cette conservation a pour but de permettre, notamment, la réalisation d’études statistiques.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défaillances en France : une orientation clairement à la baisse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3" name="Picture 2" descr=""/>
          <p:cNvPicPr/>
          <p:nvPr/>
        </p:nvPicPr>
        <p:blipFill>
          <a:blip r:embed="rId1"/>
          <a:stretch/>
        </p:blipFill>
        <p:spPr>
          <a:xfrm>
            <a:off x="1916280" y="1588320"/>
            <a:ext cx="5333400" cy="422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fr-FR" sz="2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défaillances en France :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13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Baisse dans presque tous les secteurs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13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exception pour le transport -entreposage et l’agriculture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13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grande majorité  des défaillances dans la construction et le commerce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3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forte représentation également du secteur de l’hébergement-restauration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4"/>
          <p:cNvSpPr/>
          <p:nvPr/>
        </p:nvSpPr>
        <p:spPr>
          <a:xfrm>
            <a:off x="468000" y="14400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2000" indent="-251280">
              <a:lnSpc>
                <a:spcPct val="100000"/>
              </a:lnSpc>
              <a:spcBef>
                <a:spcPts val="519"/>
              </a:spcBef>
              <a:buClr>
                <a:srgbClr val="205aa7"/>
              </a:buClr>
              <a:buFont typeface="Wingdings" charset="2"/>
              <a:buChar char=""/>
            </a:pPr>
            <a:r>
              <a:rPr b="0" lang="fr-FR" sz="26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défaillances en France par secteurs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8" name="Table 5"/>
          <p:cNvGraphicFramePr/>
          <p:nvPr/>
        </p:nvGraphicFramePr>
        <p:xfrm>
          <a:off x="467640" y="2642040"/>
          <a:ext cx="8229600" cy="2441880"/>
        </p:xfrm>
        <a:graphic>
          <a:graphicData uri="http://schemas.openxmlformats.org/drawingml/2006/table">
            <a:tbl>
              <a:tblPr/>
              <a:tblGrid>
                <a:gridCol w="3744720"/>
                <a:gridCol w="1154160"/>
                <a:gridCol w="1078920"/>
                <a:gridCol w="750600"/>
                <a:gridCol w="750600"/>
                <a:gridCol w="750960"/>
              </a:tblGrid>
              <a:tr h="264240"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sept-16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septembre 2017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 gridSpan="2">
                  <a:txBody>
                    <a:bodyPr lIns="9360" rIns="9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TCA 2017/2016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>
                  <a:txBody>
                    <a:bodyPr lIns="9360" rIns="9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AZ Agriculture, Sylviculture et Pêche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1 403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1 502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>
                  <a:txBody>
                    <a:bodyPr lIns="9360" rIns="9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BE Industrie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4 151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3 947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>
                  <a:txBody>
                    <a:bodyPr lIns="9360" rIns="9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FZ Construction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14 320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12 304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-14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>
                  <a:txBody>
                    <a:bodyPr lIns="9360" rIns="9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GZ Commerce - Réparation automobile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12 861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12 095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>
                  <a:txBody>
                    <a:bodyPr lIns="9360" rIns="9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HZ Transports et entreposage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1 741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1 818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>
                  <a:txBody>
                    <a:bodyPr lIns="9360" rIns="9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IZ Hébergement et Restauration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7 944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7 261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-9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>
                  <a:txBody>
                    <a:bodyPr lIns="9360" rIns="9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JZ Information et Communication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1 410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1 387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>
                  <a:txBody>
                    <a:bodyPr lIns="9360" rIns="9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KZ Activités Financières et d'Assurance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1 144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1 081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>
                  <a:txBody>
                    <a:bodyPr lIns="9360" rIns="9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LZ Activités Immobilières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2 130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1 825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-14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>
                  <a:txBody>
                    <a:bodyPr lIns="9360" rIns="9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MN Activités Techniques et Services Administratifs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6 298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5 817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>
                  <a:txBody>
                    <a:bodyPr lIns="9360" rIns="9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PS Enseignement, Santé, Action Sociale et Services aux Ménages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5 607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5 416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-3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  <a:tr h="264240">
                <a:tc>
                  <a:txBody>
                    <a:bodyPr lIns="9360" rIns="936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Ensemble de l'économie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59 415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54 969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xBody>
                    <a:bodyPr lIns="9360" rIns="936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  <a:tc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f0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6800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fr-FR" sz="2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défaillances en France :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1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essentiellement des micro entreprises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1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baisse sur tous les segments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sauf sur celui des ETI et grandes entreprises (+ 22 défaillances /2016)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3124080" y="6480000"/>
            <a:ext cx="49755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3"/>
          <p:cNvSpPr/>
          <p:nvPr/>
        </p:nvSpPr>
        <p:spPr>
          <a:xfrm>
            <a:off x="8172360" y="6480000"/>
            <a:ext cx="539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4"/>
          <p:cNvSpPr/>
          <p:nvPr/>
        </p:nvSpPr>
        <p:spPr>
          <a:xfrm>
            <a:off x="468000" y="14400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2000" indent="-251280">
              <a:lnSpc>
                <a:spcPct val="100000"/>
              </a:lnSpc>
              <a:spcBef>
                <a:spcPts val="519"/>
              </a:spcBef>
              <a:buClr>
                <a:srgbClr val="205aa7"/>
              </a:buClr>
              <a:buFont typeface="Wingdings" charset="2"/>
              <a:buChar char=""/>
            </a:pPr>
            <a:r>
              <a:rPr b="0" lang="fr-FR" sz="2600" spc="-1" strike="noStrike">
                <a:solidFill>
                  <a:srgbClr val="205aa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défaillances en France par taille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800280" y="2374920"/>
            <a:ext cx="7543440" cy="209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GABARIT-BDF-PPT</Template>
  <TotalTime>686</TotalTime>
  <Application>LibreOffice/5.2.6.2$Windows_X86_64 LibreOffice_project/a3100ed2409ebf1c212f5048fbe377c281438fdc</Application>
  <Words>891</Words>
  <Paragraphs>193</Paragraphs>
  <Company>Banque de France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2017-11-24T14:27:29Z</dcterms:created>
  <dc:creator>Patrick JABY</dc:creator>
  <dc:description/>
  <dc:language>fr-FR</dc:language>
  <cp:lastModifiedBy>Patrick JABY</cp:lastModifiedBy>
  <cp:lastPrinted>2017-07-05T15:29:52Z</cp:lastPrinted>
  <dcterms:modified xsi:type="dcterms:W3CDTF">2017-12-06T11:13:04Z</dcterms:modified>
  <cp:revision>50</cp:revision>
  <dc:subject/>
  <dc:title>LES DEFAILLANCES DES ENTREPRISES  Rencontre du CRIES de la Région Ile de France Jeudi 7 décembre 2017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Banque de France</vt:lpwstr>
  </property>
  <property fmtid="{D5CDD505-2E9C-101B-9397-08002B2CF9AE}" pid="4" name="ContentTypeId">
    <vt:lpwstr>0x010100747A41D63B67B8439C09AB678A8DA1B0</vt:lpwstr>
  </property>
  <property fmtid="{D5CDD505-2E9C-101B-9397-08002B2CF9AE}" pid="5" name="HiddenSlides">
    <vt:i4>0</vt:i4>
  </property>
  <property fmtid="{D5CDD505-2E9C-101B-9397-08002B2CF9AE}" pid="6" name="HyperlinksChanged">
    <vt:bool>0</vt:bool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Affichage à l'écran (4:3)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26</vt:i4>
  </property>
</Properties>
</file>